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47" r:id="rId2"/>
    <p:sldId id="361" r:id="rId3"/>
    <p:sldId id="355" r:id="rId4"/>
    <p:sldId id="359" r:id="rId5"/>
    <p:sldId id="360" r:id="rId6"/>
    <p:sldId id="341" r:id="rId7"/>
    <p:sldId id="348" r:id="rId8"/>
    <p:sldId id="346" r:id="rId9"/>
    <p:sldId id="349" r:id="rId10"/>
    <p:sldId id="336" r:id="rId11"/>
    <p:sldId id="325" r:id="rId12"/>
    <p:sldId id="338" r:id="rId13"/>
    <p:sldId id="342" r:id="rId14"/>
    <p:sldId id="350" r:id="rId15"/>
    <p:sldId id="351" r:id="rId16"/>
    <p:sldId id="35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CC3300"/>
    <a:srgbClr val="CC0000"/>
    <a:srgbClr val="990000"/>
    <a:srgbClr val="003399"/>
    <a:srgbClr val="000099"/>
    <a:srgbClr val="66FF33"/>
    <a:srgbClr val="33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0231" autoAdjust="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C627D-050F-461C-98A7-527E55E24473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9D0BC-7890-44E3-8F12-B9BA42360F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319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7B8AFB-BD31-4B7A-B0E6-178F6163DDC6}" type="datetimeFigureOut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3E83B8-82C0-4EDB-A03E-30DD008D3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40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каждой группы обучающихся на столе лежат три вида треугольников (остроугольный, прямоугольный, тупоугольный) и таблица для внесения результатов измерений. Учащиеся распределяют роли каждому в группе для проведения измерений и внесения результатов в таблицу. Затем обучающиеся выбирают треугольники, проводят измерения с помощью</a:t>
            </a:r>
            <a:r>
              <a:rPr lang="ru-RU" baseline="0" dirty="0" smtClean="0"/>
              <a:t> транспортира</a:t>
            </a:r>
            <a:r>
              <a:rPr lang="ru-RU" dirty="0" smtClean="0"/>
              <a:t>, заносят результаты измерений в таблицу, находят сумму углов каждого треугольника.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8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Учащиеся работают индивидуально с треугольниками, лежащими у них на столе, отвечают</a:t>
            </a:r>
            <a:r>
              <a:rPr lang="ru-RU" baseline="0" dirty="0" smtClean="0"/>
              <a:t> на вопросы и делают вывод о сумме углов треугольника.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82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Учащиеся</a:t>
            </a:r>
            <a:r>
              <a:rPr lang="ru-RU" baseline="0" dirty="0" smtClean="0"/>
              <a:t> просматривают анимационный ролик с доказательством теоремы. Затем, просматривая его поэтапно без звука, все вместе обсуждают и составляют план доказательства теоремы. Переход к просмотру ролика осуществляется нажатием на кнопку с изображением видеокамеры.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69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Учащиеся совместно с учителем обсуждают как найти неизвестный</a:t>
            </a:r>
            <a:r>
              <a:rPr lang="ru-RU" baseline="0" dirty="0" smtClean="0"/>
              <a:t> угол в треугольнике.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52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Обучающиеся выполняют самостоятельную работу в тетрадях.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343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Учащиеся сверяют</a:t>
            </a:r>
            <a:r>
              <a:rPr lang="ru-RU" baseline="0" dirty="0" smtClean="0"/>
              <a:t> свои ответы с эталоном и выставляют отметки, пользуясь критериями оценивания, представленными на слайде.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92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Учащиеся оценивают</a:t>
            </a:r>
            <a:r>
              <a:rPr lang="ru-RU" baseline="0" dirty="0" smtClean="0"/>
              <a:t> свою деятельность на уроке, продолжив фразы.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687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Обучающиеся должны выбрать (по своим способностям) задания любого уровня и выполнить их в рабочей тетради. Можно выполнить все</a:t>
            </a:r>
            <a:r>
              <a:rPr lang="ru-RU" baseline="0" dirty="0" smtClean="0"/>
              <a:t> задания</a:t>
            </a:r>
            <a:r>
              <a:rPr lang="ru-RU" dirty="0" smtClean="0"/>
              <a:t> всех уровней – для более подготовленных учащихся.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F8CE4-F6CB-4E56-89FE-70494FBDA3ED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53422-E9BB-491D-8120-E7002E2E4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D5527-4487-4DF2-97C0-B2568CDD1A2A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DF403-A6E8-4A9F-9548-5EAF6D9C9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08461-75D5-4C61-860B-422DD5406CF9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0EF87-4314-40EF-8EC2-317B59CC0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0F5D-99E5-4EF3-8562-95E429C52ED1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A69FA-CE45-42E9-8794-DA63A05BB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11703-B430-47EF-B734-03E1C679129E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53000-5C3C-461B-85B6-6BC801BB3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FC97F-7703-480C-90FB-6F8BF74E71CB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5CA90-67FF-47D1-A2CE-30C47B8AD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998F-9EA2-488F-AA33-698C065A08BA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9B569-DE44-47C4-BF4A-9CB14A40B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3F31-AC6C-4CF4-8143-4D4B82472062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194B-03CA-43C4-AE42-7A0F9787D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36ABB-6076-4C4F-BCF0-DF02FDACBF83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FAC87-403E-453E-B5EF-716F3A92D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35BD-AE58-462E-8A5E-156F0C6DC905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D144-19CC-4019-AA61-512B69EC5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535A-F506-4588-908D-F1B76BE058BB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E46F8-F428-4749-AD89-B65AF65C9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D77673-A22F-4403-820F-9CF321446F8E}" type="datetime1">
              <a:rPr lang="ru-RU"/>
              <a:pPr>
                <a:defRPr/>
              </a:pPr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1B1AAC-0446-47C1-B3FE-27D576F8C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H:\&#1057;&#1091;&#1084;&#1084;&#1072;%20&#1091;&#1075;&#1083;&#1086;&#1074;%20&#1074;%20&#1090;&#1088;&#1077;&#1091;&#1075;&#1086;&#1083;&#1100;&#1085;&#1080;&#1082;&#1077;\&#1058;&#1077;&#1086;&#1088;&#1077;&#1084;&#1072;%20&#1086;%20&#1089;&#1091;&#1084;&#1084;&#1077;%20&#1091;&#1075;&#1083;&#1086;&#1074;%20&#1090;&#1088;&#1077;&#1091;&#1075;&#1086;&#1083;&#1100;&#1085;&#1080;&#1082;&#1072;_&#1048;1.om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" name="Заголовок 1"/>
          <p:cNvSpPr txBox="1">
            <a:spLocks/>
          </p:cNvSpPr>
          <p:nvPr/>
        </p:nvSpPr>
        <p:spPr>
          <a:xfrm>
            <a:off x="2309811" y="878483"/>
            <a:ext cx="6343251" cy="666882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endParaRPr lang="ru-RU" sz="3600" dirty="0" smtClean="0"/>
          </a:p>
          <a:p>
            <a:pPr lvl="0" algn="ctr" eaLnBrk="0" hangingPunct="0"/>
            <a:endParaRPr lang="ru-RU" sz="3600" dirty="0"/>
          </a:p>
          <a:p>
            <a:pPr lvl="0" algn="ctr" eaLnBrk="0" hangingPunct="0"/>
            <a:r>
              <a:rPr lang="ru-RU" sz="3600" dirty="0" smtClean="0"/>
              <a:t>«</a:t>
            </a:r>
            <a:r>
              <a:rPr lang="ru-RU" sz="3600" dirty="0"/>
              <a:t>Скажи мне — и я забуду, покажи мне — и я запомню, дай мне сделать — и я пойму</a:t>
            </a:r>
            <a:r>
              <a:rPr lang="ru-RU" sz="3600" dirty="0" smtClean="0"/>
              <a:t>».</a:t>
            </a:r>
          </a:p>
          <a:p>
            <a:pPr lvl="0" algn="r" eaLnBrk="0" hangingPunct="0"/>
            <a:r>
              <a:rPr lang="ru-RU" sz="2400" dirty="0" smtClean="0"/>
              <a:t>Конфуций</a:t>
            </a:r>
            <a:r>
              <a:rPr lang="ru-RU" sz="3600" dirty="0" smtClean="0"/>
              <a:t> </a:t>
            </a:r>
            <a:endParaRPr kumimoji="0" lang="ru-RU" sz="3600" b="1" i="0" u="none" strike="noStrike" kern="1200" cap="all" spc="500" normalizeH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3908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8" y="-1"/>
            <a:ext cx="9146117" cy="685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75656" y="1988840"/>
            <a:ext cx="7344816" cy="485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indent="-342900">
              <a:lnSpc>
                <a:spcPct val="120000"/>
              </a:lnSpc>
              <a:buAutoNum type="arabicPeriod"/>
            </a:pPr>
            <a:r>
              <a:rPr lang="ru-RU" sz="2400" dirty="0" smtClean="0"/>
              <a:t>Построим произвольный треугольник.</a:t>
            </a:r>
          </a:p>
          <a:p>
            <a:pPr marL="342000" indent="-342900">
              <a:lnSpc>
                <a:spcPct val="120000"/>
              </a:lnSpc>
              <a:buAutoNum type="arabicPeriod"/>
            </a:pPr>
            <a:r>
              <a:rPr lang="ru-RU" sz="2400" dirty="0" smtClean="0"/>
              <a:t>Через </a:t>
            </a:r>
            <a:r>
              <a:rPr lang="ru-RU" sz="2400" dirty="0"/>
              <a:t>одну из вершин </a:t>
            </a:r>
            <a:r>
              <a:rPr lang="ru-RU" sz="2400" dirty="0" smtClean="0"/>
              <a:t>проведем прямую, параллельную противолежащей стороне.</a:t>
            </a:r>
          </a:p>
          <a:p>
            <a:pPr marL="342000" indent="-342900">
              <a:lnSpc>
                <a:spcPct val="120000"/>
              </a:lnSpc>
              <a:buAutoNum type="arabicPeriod"/>
            </a:pPr>
            <a:r>
              <a:rPr lang="ru-RU" sz="2400" dirty="0" smtClean="0"/>
              <a:t>Составим пары равных углов, вспомнив теоремы об углах, образованных параллельными прямыми.</a:t>
            </a:r>
          </a:p>
          <a:p>
            <a:pPr marL="342000" indent="-342900">
              <a:lnSpc>
                <a:spcPct val="120000"/>
              </a:lnSpc>
              <a:buAutoNum type="arabicPeriod"/>
            </a:pPr>
            <a:r>
              <a:rPr lang="ru-RU" sz="2400" dirty="0" smtClean="0"/>
              <a:t>Представим развернутый угол в виде суммы углов.</a:t>
            </a:r>
          </a:p>
          <a:p>
            <a:pPr marL="342000" indent="-342900">
              <a:lnSpc>
                <a:spcPct val="120000"/>
              </a:lnSpc>
              <a:buAutoNum type="arabicPeriod"/>
            </a:pPr>
            <a:r>
              <a:rPr lang="ru-RU" sz="2400" dirty="0" smtClean="0"/>
              <a:t>Заменим слагаемые равными им углами треугольника.</a:t>
            </a:r>
          </a:p>
          <a:p>
            <a:pPr marL="342000" indent="-342900">
              <a:lnSpc>
                <a:spcPct val="120000"/>
              </a:lnSpc>
              <a:buAutoNum type="arabicPeriod"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820127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План доказательства: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17"/>
          <p:cNvSpPr>
            <a:spLocks noChangeArrowheads="1"/>
          </p:cNvSpPr>
          <p:nvPr/>
        </p:nvSpPr>
        <p:spPr bwMode="auto">
          <a:xfrm>
            <a:off x="2751626" y="630564"/>
            <a:ext cx="53958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закрепление</a:t>
            </a:r>
          </a:p>
        </p:txBody>
      </p:sp>
      <p:sp>
        <p:nvSpPr>
          <p:cNvPr id="40" name="Rectangle 17"/>
          <p:cNvSpPr>
            <a:spLocks noChangeArrowheads="1"/>
          </p:cNvSpPr>
          <p:nvPr/>
        </p:nvSpPr>
        <p:spPr bwMode="auto">
          <a:xfrm>
            <a:off x="1667918" y="1717674"/>
            <a:ext cx="69499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Найти неизвестный угол треугольника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947390" y="2492896"/>
            <a:ext cx="8583664" cy="3590544"/>
            <a:chOff x="271381" y="1714487"/>
            <a:chExt cx="8583664" cy="4496704"/>
          </a:xfrm>
        </p:grpSpPr>
        <p:graphicFrame>
          <p:nvGraphicFramePr>
            <p:cNvPr id="43" name="Group 14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22642847"/>
                </p:ext>
              </p:extLst>
            </p:nvPr>
          </p:nvGraphicFramePr>
          <p:xfrm>
            <a:off x="285720" y="1714487"/>
            <a:ext cx="8569325" cy="4496704"/>
          </p:xfrm>
          <a:graphic>
            <a:graphicData uri="http://schemas.openxmlformats.org/drawingml/2006/table">
              <a:tbl>
                <a:tblPr/>
                <a:tblGrid>
                  <a:gridCol w="1584325"/>
                  <a:gridCol w="1943100"/>
                  <a:gridCol w="1584325"/>
                  <a:gridCol w="1743075"/>
                  <a:gridCol w="1714500"/>
                </a:tblGrid>
                <a:tr h="2655888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  <a:defRPr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Tahoma" pitchFamily="34" charset="0"/>
                          </a:rPr>
                          <a:t>     1.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</a:txBody>
                    <a:tcPr horzOverflow="overflow">
                      <a:lnL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  <a:defRPr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Tahoma" pitchFamily="34" charset="0"/>
                          </a:rPr>
                          <a:t>    2.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</a:txBody>
                    <a:tcPr horzOverflow="overflow">
                      <a:lnL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  <a:defRPr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Tahoma" pitchFamily="34" charset="0"/>
                          </a:rPr>
                          <a:t>  3.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</a:txBody>
                    <a:tcPr horzOverflow="overflow">
                      <a:lnL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  <a:defRPr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Tahoma" pitchFamily="34" charset="0"/>
                          </a:rPr>
                          <a:t>      4.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</a:txBody>
                    <a:tcPr horzOverflow="overflow">
                      <a:lnL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  <a:defRPr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Tahoma" pitchFamily="34" charset="0"/>
                          </a:rPr>
                          <a:t>    5.</a:t>
                        </a: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endPara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lr>
                            <a:schemeClr val="hlink"/>
                          </a:buClr>
                          <a:buSzPct val="65000"/>
                          <a:buFont typeface="Wingdings" pitchFamily="2" charset="2"/>
                          <a:buNone/>
                          <a:tabLst/>
                        </a:pPr>
                        <a:r>
                          <a:rPr kumimoji="0" lang="ru-RU" sz="2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Tahoma" pitchFamily="34" charset="0"/>
                          </a:rPr>
                          <a:t>  </a:t>
                        </a:r>
                      </a:p>
                    </a:txBody>
                    <a:tcPr horzOverflow="overflow">
                      <a:lnL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</a:tr>
              </a:tbl>
            </a:graphicData>
          </a:graphic>
        </p:graphicFrame>
        <p:grpSp>
          <p:nvGrpSpPr>
            <p:cNvPr id="44" name="Группа 43"/>
            <p:cNvGrpSpPr/>
            <p:nvPr/>
          </p:nvGrpSpPr>
          <p:grpSpPr>
            <a:xfrm>
              <a:off x="271381" y="2214554"/>
              <a:ext cx="8218539" cy="2160588"/>
              <a:chOff x="565098" y="1196975"/>
              <a:chExt cx="8218539" cy="2160588"/>
            </a:xfrm>
          </p:grpSpPr>
          <p:sp>
            <p:nvSpPr>
              <p:cNvPr id="45" name="AutoShape 28"/>
              <p:cNvSpPr>
                <a:spLocks noChangeArrowheads="1"/>
              </p:cNvSpPr>
              <p:nvPr/>
            </p:nvSpPr>
            <p:spPr bwMode="auto">
              <a:xfrm rot="1254478">
                <a:off x="627823" y="1383170"/>
                <a:ext cx="1511094" cy="1832099"/>
              </a:xfrm>
              <a:prstGeom prst="triangle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AutoShape 30"/>
              <p:cNvSpPr>
                <a:spLocks noChangeArrowheads="1"/>
              </p:cNvSpPr>
              <p:nvPr/>
            </p:nvSpPr>
            <p:spPr bwMode="auto">
              <a:xfrm rot="8959431">
                <a:off x="1957269" y="2071379"/>
                <a:ext cx="2090738" cy="1018752"/>
              </a:xfrm>
              <a:prstGeom prst="triangle">
                <a:avLst>
                  <a:gd name="adj" fmla="val 55481"/>
                </a:avLst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AutoShape 33"/>
              <p:cNvSpPr>
                <a:spLocks noChangeArrowheads="1"/>
              </p:cNvSpPr>
              <p:nvPr/>
            </p:nvSpPr>
            <p:spPr bwMode="auto">
              <a:xfrm>
                <a:off x="3995738" y="1341438"/>
                <a:ext cx="1296987" cy="2016125"/>
              </a:xfrm>
              <a:prstGeom prst="triangle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1"/>
                <a:tileRect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AutoShape 34"/>
              <p:cNvSpPr>
                <a:spLocks noChangeArrowheads="1"/>
              </p:cNvSpPr>
              <p:nvPr/>
            </p:nvSpPr>
            <p:spPr bwMode="auto">
              <a:xfrm rot="3975080">
                <a:off x="5777250" y="1603505"/>
                <a:ext cx="1594862" cy="1541146"/>
              </a:xfrm>
              <a:prstGeom prst="rtTriangle">
                <a:avLst/>
              </a:prstGeom>
              <a:solidFill>
                <a:srgbClr val="66FF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AutoShape 35"/>
              <p:cNvSpPr>
                <a:spLocks noChangeArrowheads="1"/>
              </p:cNvSpPr>
              <p:nvPr/>
            </p:nvSpPr>
            <p:spPr bwMode="auto">
              <a:xfrm>
                <a:off x="7308850" y="1196975"/>
                <a:ext cx="1366838" cy="1871663"/>
              </a:xfrm>
              <a:prstGeom prst="triangle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10800000" scaled="1"/>
                <a:tileRect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" name="Rectangle 97"/>
              <p:cNvSpPr>
                <a:spLocks noChangeArrowheads="1"/>
              </p:cNvSpPr>
              <p:nvPr/>
            </p:nvSpPr>
            <p:spPr bwMode="auto">
              <a:xfrm>
                <a:off x="565098" y="2512044"/>
                <a:ext cx="6477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</a:rPr>
                  <a:t>5</a:t>
                </a:r>
                <a:r>
                  <a:rPr lang="ru-RU" b="1" dirty="0">
                    <a:solidFill>
                      <a:srgbClr val="000000"/>
                    </a:solidFill>
                  </a:rPr>
                  <a:t>2</a:t>
                </a:r>
                <a:r>
                  <a:rPr lang="en-US" b="1" dirty="0">
                    <a:solidFill>
                      <a:srgbClr val="000000"/>
                    </a:solidFill>
                  </a:rPr>
                  <a:t>°</a:t>
                </a:r>
              </a:p>
            </p:txBody>
          </p:sp>
          <p:sp>
            <p:nvSpPr>
              <p:cNvPr id="51" name="Rectangle 98"/>
              <p:cNvSpPr>
                <a:spLocks noChangeArrowheads="1"/>
              </p:cNvSpPr>
              <p:nvPr/>
            </p:nvSpPr>
            <p:spPr bwMode="auto">
              <a:xfrm>
                <a:off x="1212798" y="1838324"/>
                <a:ext cx="6477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b="1" dirty="0">
                    <a:solidFill>
                      <a:srgbClr val="000000"/>
                    </a:solidFill>
                  </a:rPr>
                  <a:t>86</a:t>
                </a:r>
                <a:r>
                  <a:rPr lang="en-US" b="1" dirty="0">
                    <a:solidFill>
                      <a:srgbClr val="000000"/>
                    </a:solidFill>
                  </a:rPr>
                  <a:t>°</a:t>
                </a:r>
              </a:p>
            </p:txBody>
          </p:sp>
          <p:sp>
            <p:nvSpPr>
              <p:cNvPr id="52" name="Rectangle 99"/>
              <p:cNvSpPr>
                <a:spLocks noChangeArrowheads="1"/>
              </p:cNvSpPr>
              <p:nvPr/>
            </p:nvSpPr>
            <p:spPr bwMode="auto">
              <a:xfrm>
                <a:off x="1460396" y="2906712"/>
                <a:ext cx="647700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2000" b="1" dirty="0">
                    <a:solidFill>
                      <a:srgbClr val="FF3300"/>
                    </a:solidFill>
                  </a:rPr>
                  <a:t>?</a:t>
                </a:r>
                <a:endParaRPr lang="en-US" sz="20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53" name="Rectangle 100"/>
              <p:cNvSpPr>
                <a:spLocks noChangeArrowheads="1"/>
              </p:cNvSpPr>
              <p:nvPr/>
            </p:nvSpPr>
            <p:spPr bwMode="auto">
              <a:xfrm>
                <a:off x="2195513" y="2428867"/>
                <a:ext cx="6477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b="1">
                    <a:solidFill>
                      <a:srgbClr val="000000"/>
                    </a:solidFill>
                  </a:rPr>
                  <a:t>2</a:t>
                </a:r>
                <a:r>
                  <a:rPr lang="en-US" b="1">
                    <a:solidFill>
                      <a:srgbClr val="000000"/>
                    </a:solidFill>
                  </a:rPr>
                  <a:t>0°</a:t>
                </a:r>
              </a:p>
            </p:txBody>
          </p:sp>
          <p:sp>
            <p:nvSpPr>
              <p:cNvPr id="54" name="Rectangle 101"/>
              <p:cNvSpPr>
                <a:spLocks noChangeArrowheads="1"/>
              </p:cNvSpPr>
              <p:nvPr/>
            </p:nvSpPr>
            <p:spPr bwMode="auto">
              <a:xfrm>
                <a:off x="3059113" y="1781167"/>
                <a:ext cx="6477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b="1" dirty="0">
                    <a:solidFill>
                      <a:srgbClr val="000000"/>
                    </a:solidFill>
                  </a:rPr>
                  <a:t>3</a:t>
                </a:r>
                <a:r>
                  <a:rPr lang="en-US" b="1" dirty="0">
                    <a:solidFill>
                      <a:srgbClr val="000000"/>
                    </a:solidFill>
                  </a:rPr>
                  <a:t>0°</a:t>
                </a:r>
              </a:p>
            </p:txBody>
          </p:sp>
          <p:sp>
            <p:nvSpPr>
              <p:cNvPr id="55" name="Rectangle 102"/>
              <p:cNvSpPr>
                <a:spLocks noChangeArrowheads="1"/>
              </p:cNvSpPr>
              <p:nvPr/>
            </p:nvSpPr>
            <p:spPr bwMode="auto">
              <a:xfrm>
                <a:off x="2843213" y="2573330"/>
                <a:ext cx="5746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2000" b="1" dirty="0">
                    <a:solidFill>
                      <a:srgbClr val="FF3300"/>
                    </a:solidFill>
                  </a:rPr>
                  <a:t>?</a:t>
                </a:r>
                <a:endParaRPr lang="en-US" sz="20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56" name="Rectangle 103"/>
              <p:cNvSpPr>
                <a:spLocks noChangeArrowheads="1"/>
              </p:cNvSpPr>
              <p:nvPr/>
            </p:nvSpPr>
            <p:spPr bwMode="auto">
              <a:xfrm>
                <a:off x="4042792" y="2986056"/>
                <a:ext cx="6477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b="1" dirty="0">
                    <a:solidFill>
                      <a:srgbClr val="000000"/>
                    </a:solidFill>
                  </a:rPr>
                  <a:t>35</a:t>
                </a:r>
                <a:r>
                  <a:rPr lang="en-US" b="1" dirty="0">
                    <a:solidFill>
                      <a:srgbClr val="000000"/>
                    </a:solidFill>
                  </a:rPr>
                  <a:t>°</a:t>
                </a:r>
              </a:p>
            </p:txBody>
          </p:sp>
          <p:sp>
            <p:nvSpPr>
              <p:cNvPr id="57" name="Rectangle 104"/>
              <p:cNvSpPr>
                <a:spLocks noChangeArrowheads="1"/>
              </p:cNvSpPr>
              <p:nvPr/>
            </p:nvSpPr>
            <p:spPr bwMode="auto">
              <a:xfrm>
                <a:off x="7740650" y="1557338"/>
                <a:ext cx="64770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b="1" dirty="0">
                    <a:solidFill>
                      <a:srgbClr val="000000"/>
                    </a:solidFill>
                  </a:rPr>
                  <a:t>4</a:t>
                </a:r>
                <a:r>
                  <a:rPr lang="en-US" b="1" dirty="0">
                    <a:solidFill>
                      <a:srgbClr val="000000"/>
                    </a:solidFill>
                  </a:rPr>
                  <a:t>0°</a:t>
                </a:r>
              </a:p>
            </p:txBody>
          </p:sp>
          <p:sp>
            <p:nvSpPr>
              <p:cNvPr id="58" name="Rectangle 105"/>
              <p:cNvSpPr>
                <a:spLocks noChangeArrowheads="1"/>
              </p:cNvSpPr>
              <p:nvPr/>
            </p:nvSpPr>
            <p:spPr bwMode="auto">
              <a:xfrm>
                <a:off x="8208962" y="2633301"/>
                <a:ext cx="5746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2000" b="1" dirty="0">
                    <a:solidFill>
                      <a:srgbClr val="FF3300"/>
                    </a:solidFill>
                  </a:rPr>
                  <a:t>?</a:t>
                </a:r>
                <a:endParaRPr lang="en-US" sz="20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59" name="Rectangle 106"/>
              <p:cNvSpPr>
                <a:spLocks noChangeArrowheads="1"/>
              </p:cNvSpPr>
              <p:nvPr/>
            </p:nvSpPr>
            <p:spPr bwMode="auto">
              <a:xfrm>
                <a:off x="5952256" y="2802715"/>
                <a:ext cx="501650" cy="5010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ru-RU" sz="2000" b="1" dirty="0">
                    <a:solidFill>
                      <a:srgbClr val="FF3300"/>
                    </a:solidFill>
                  </a:rPr>
                  <a:t>?</a:t>
                </a:r>
                <a:endParaRPr lang="en-US" sz="20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60" name="Rectangle 107"/>
              <p:cNvSpPr>
                <a:spLocks noChangeArrowheads="1"/>
              </p:cNvSpPr>
              <p:nvPr/>
            </p:nvSpPr>
            <p:spPr bwMode="auto">
              <a:xfrm>
                <a:off x="4480233" y="1740694"/>
                <a:ext cx="574675" cy="396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2000" b="1" dirty="0">
                    <a:solidFill>
                      <a:srgbClr val="FF3300"/>
                    </a:solidFill>
                  </a:rPr>
                  <a:t>?</a:t>
                </a:r>
                <a:endParaRPr lang="en-US" sz="2000" b="1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61" name="Line 109"/>
              <p:cNvSpPr>
                <a:spLocks noChangeShapeType="1"/>
              </p:cNvSpPr>
              <p:nvPr/>
            </p:nvSpPr>
            <p:spPr bwMode="auto">
              <a:xfrm>
                <a:off x="7524750" y="2133600"/>
                <a:ext cx="215900" cy="21589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Line 112"/>
              <p:cNvSpPr>
                <a:spLocks noChangeShapeType="1"/>
              </p:cNvSpPr>
              <p:nvPr/>
            </p:nvSpPr>
            <p:spPr bwMode="auto">
              <a:xfrm>
                <a:off x="4211638" y="2357430"/>
                <a:ext cx="215900" cy="14287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Line 113"/>
              <p:cNvSpPr>
                <a:spLocks noChangeShapeType="1"/>
              </p:cNvSpPr>
              <p:nvPr/>
            </p:nvSpPr>
            <p:spPr bwMode="auto">
              <a:xfrm flipH="1">
                <a:off x="4859338" y="2369169"/>
                <a:ext cx="215900" cy="14287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Line 118"/>
              <p:cNvSpPr>
                <a:spLocks noChangeShapeType="1"/>
              </p:cNvSpPr>
              <p:nvPr/>
            </p:nvSpPr>
            <p:spPr bwMode="auto">
              <a:xfrm>
                <a:off x="5880248" y="1923480"/>
                <a:ext cx="72231" cy="20797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Line 119"/>
              <p:cNvSpPr>
                <a:spLocks noChangeShapeType="1"/>
              </p:cNvSpPr>
              <p:nvPr/>
            </p:nvSpPr>
            <p:spPr bwMode="auto">
              <a:xfrm flipH="1">
                <a:off x="5736232" y="2147880"/>
                <a:ext cx="205086" cy="12803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Line 122"/>
              <p:cNvSpPr>
                <a:spLocks noChangeShapeType="1"/>
              </p:cNvSpPr>
              <p:nvPr/>
            </p:nvSpPr>
            <p:spPr bwMode="auto">
              <a:xfrm>
                <a:off x="6191250" y="1485901"/>
                <a:ext cx="73025" cy="29526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123"/>
              <p:cNvSpPr>
                <a:spLocks noChangeShapeType="1"/>
              </p:cNvSpPr>
              <p:nvPr/>
            </p:nvSpPr>
            <p:spPr bwMode="auto">
              <a:xfrm flipV="1">
                <a:off x="5652293" y="2620964"/>
                <a:ext cx="288132" cy="14287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109"/>
              <p:cNvSpPr>
                <a:spLocks noChangeShapeType="1"/>
              </p:cNvSpPr>
              <p:nvPr/>
            </p:nvSpPr>
            <p:spPr bwMode="auto">
              <a:xfrm flipH="1">
                <a:off x="8280400" y="2147880"/>
                <a:ext cx="215900" cy="21589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67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531217"/>
              </p:ext>
            </p:extLst>
          </p:nvPr>
        </p:nvGraphicFramePr>
        <p:xfrm>
          <a:off x="1619672" y="2625563"/>
          <a:ext cx="7281936" cy="3539740"/>
        </p:xfrm>
        <a:graphic>
          <a:graphicData uri="http://schemas.openxmlformats.org/drawingml/2006/table">
            <a:tbl>
              <a:tblPr/>
              <a:tblGrid>
                <a:gridCol w="758535"/>
                <a:gridCol w="2308359"/>
                <a:gridCol w="2242852"/>
                <a:gridCol w="1972190"/>
              </a:tblGrid>
              <a:tr h="700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1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A</a:t>
                      </a:r>
                      <a:r>
                        <a:rPr kumimoji="0" lang="en-US" sz="2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  <a:sym typeface="Symbol" pitchFamily="18" charset="2"/>
                        </a:rPr>
                        <a:t>= </a:t>
                      </a:r>
                      <a:r>
                        <a:rPr kumimoji="0" lang="en-US" sz="2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65°</a:t>
                      </a:r>
                      <a:endParaRPr kumimoji="0" lang="ru-RU" sz="26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В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=57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С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R=24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A=130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N=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C=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K= 81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P=7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6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D=90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C=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K=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58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1691680" y="1700808"/>
            <a:ext cx="7056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В треугольнике известны два угла. Определите третий угол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1403648" y="630564"/>
            <a:ext cx="7497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Самостоятельная работа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8424" y="3509719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1046" y="2708920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9912" y="4394098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5373216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55776" y="569722"/>
            <a:ext cx="5328592" cy="7658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Проверь себя:</a:t>
            </a:r>
          </a:p>
        </p:txBody>
      </p:sp>
      <p:graphicFrame>
        <p:nvGraphicFramePr>
          <p:cNvPr id="8" name="Group 1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6487647"/>
              </p:ext>
            </p:extLst>
          </p:nvPr>
        </p:nvGraphicFramePr>
        <p:xfrm>
          <a:off x="1475656" y="3071778"/>
          <a:ext cx="7128792" cy="3024336"/>
        </p:xfrm>
        <a:graphic>
          <a:graphicData uri="http://schemas.openxmlformats.org/drawingml/2006/table">
            <a:tbl>
              <a:tblPr/>
              <a:tblGrid>
                <a:gridCol w="943884"/>
                <a:gridCol w="2073495"/>
                <a:gridCol w="2184712"/>
                <a:gridCol w="1926701"/>
              </a:tblGrid>
              <a:tr h="756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1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A</a:t>
                      </a:r>
                      <a:r>
                        <a:rPr kumimoji="0" lang="en-US" sz="2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  <a:sym typeface="Symbol" pitchFamily="18" charset="2"/>
                        </a:rPr>
                        <a:t>= </a:t>
                      </a:r>
                      <a:r>
                        <a:rPr kumimoji="0" lang="en-US" sz="26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65°</a:t>
                      </a:r>
                      <a:endParaRPr kumimoji="0" lang="ru-RU" sz="2600" b="1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В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=57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С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?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R=24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A=130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N=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C=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?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K= 81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P=7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6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D=90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C=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?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  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K=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58</a:t>
                      </a:r>
                      <a:r>
                        <a:rPr kumimoji="0" lang="en-US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  <a:sym typeface="Symbol" pitchFamily="18" charset="2"/>
                        </a:rPr>
                        <a:t>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365910" y="3068960"/>
            <a:ext cx="792088" cy="578882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58</a:t>
            </a:r>
            <a:r>
              <a:rPr lang="ru-RU" sz="2800" b="1" baseline="30000" dirty="0" smtClean="0">
                <a:solidFill>
                  <a:srgbClr val="FF0000"/>
                </a:solidFill>
              </a:rPr>
              <a:t>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65910" y="3861048"/>
            <a:ext cx="792088" cy="578882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26</a:t>
            </a:r>
            <a:r>
              <a:rPr lang="ru-RU" sz="2800" b="1" baseline="30000" dirty="0" smtClean="0">
                <a:solidFill>
                  <a:srgbClr val="FF0000"/>
                </a:solidFill>
              </a:rPr>
              <a:t>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63760" y="4727962"/>
            <a:ext cx="792088" cy="578882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23</a:t>
            </a:r>
            <a:r>
              <a:rPr lang="ru-RU" sz="2800" b="1" baseline="30000" dirty="0" smtClean="0">
                <a:solidFill>
                  <a:srgbClr val="FF0000"/>
                </a:solidFill>
              </a:rPr>
              <a:t>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63760" y="5517232"/>
            <a:ext cx="792088" cy="578882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32</a:t>
            </a:r>
            <a:r>
              <a:rPr lang="ru-RU" sz="2800" b="1" baseline="30000" dirty="0" smtClean="0">
                <a:solidFill>
                  <a:srgbClr val="FF0000"/>
                </a:solidFill>
              </a:rPr>
              <a:t>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1331640" y="1642155"/>
            <a:ext cx="75608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b="1" dirty="0" smtClean="0">
                <a:solidFill>
                  <a:srgbClr val="FF3300"/>
                </a:solidFill>
              </a:rPr>
              <a:t>«</a:t>
            </a:r>
            <a:r>
              <a:rPr lang="ru-RU" sz="2800" b="1" dirty="0">
                <a:solidFill>
                  <a:srgbClr val="FF3300"/>
                </a:solidFill>
              </a:rPr>
              <a:t>5»</a:t>
            </a:r>
            <a:r>
              <a:rPr lang="ru-RU" sz="2800" dirty="0">
                <a:solidFill>
                  <a:srgbClr val="009900"/>
                </a:solidFill>
              </a:rPr>
              <a:t> </a:t>
            </a:r>
            <a:r>
              <a:rPr lang="ru-RU" sz="2800" dirty="0"/>
              <a:t>- 4 </a:t>
            </a:r>
            <a:r>
              <a:rPr lang="ru-RU" sz="2800" dirty="0" smtClean="0"/>
              <a:t>задания, </a:t>
            </a:r>
            <a:r>
              <a:rPr lang="ru-RU" sz="2800" b="1" dirty="0" smtClean="0">
                <a:solidFill>
                  <a:srgbClr val="FF3300"/>
                </a:solidFill>
              </a:rPr>
              <a:t>«</a:t>
            </a:r>
            <a:r>
              <a:rPr lang="ru-RU" sz="2800" b="1" dirty="0">
                <a:solidFill>
                  <a:srgbClr val="FF3300"/>
                </a:solidFill>
              </a:rPr>
              <a:t>4»</a:t>
            </a:r>
            <a:r>
              <a:rPr lang="ru-RU" sz="2800" dirty="0">
                <a:solidFill>
                  <a:srgbClr val="009900"/>
                </a:solidFill>
              </a:rPr>
              <a:t> </a:t>
            </a:r>
            <a:r>
              <a:rPr lang="ru-RU" sz="2800" dirty="0"/>
              <a:t>- 3 </a:t>
            </a:r>
            <a:r>
              <a:rPr lang="ru-RU" sz="2800" dirty="0" smtClean="0"/>
              <a:t>задания,</a:t>
            </a:r>
          </a:p>
          <a:p>
            <a:r>
              <a:rPr lang="ru-RU" sz="2800" b="1" dirty="0" smtClean="0">
                <a:solidFill>
                  <a:srgbClr val="FF3300"/>
                </a:solidFill>
              </a:rPr>
              <a:t>«</a:t>
            </a:r>
            <a:r>
              <a:rPr lang="ru-RU" sz="2800" b="1" dirty="0">
                <a:solidFill>
                  <a:srgbClr val="FF3300"/>
                </a:solidFill>
              </a:rPr>
              <a:t>3»</a:t>
            </a:r>
            <a:r>
              <a:rPr lang="ru-RU" sz="2800" dirty="0">
                <a:solidFill>
                  <a:srgbClr val="009900"/>
                </a:solidFill>
              </a:rPr>
              <a:t> </a:t>
            </a:r>
            <a:r>
              <a:rPr lang="ru-RU" sz="2800" dirty="0"/>
              <a:t>- 2 </a:t>
            </a:r>
            <a:r>
              <a:rPr lang="ru-RU" sz="2800" dirty="0" smtClean="0"/>
              <a:t>задания, </a:t>
            </a:r>
            <a:r>
              <a:rPr lang="ru-RU" sz="2800" b="1" dirty="0" smtClean="0">
                <a:solidFill>
                  <a:srgbClr val="FF3300"/>
                </a:solidFill>
              </a:rPr>
              <a:t>«2</a:t>
            </a:r>
            <a:r>
              <a:rPr lang="ru-RU" sz="2800" b="1" dirty="0">
                <a:solidFill>
                  <a:srgbClr val="FF3300"/>
                </a:solidFill>
              </a:rPr>
              <a:t>»</a:t>
            </a:r>
            <a:r>
              <a:rPr lang="ru-RU" sz="2800" dirty="0">
                <a:solidFill>
                  <a:srgbClr val="009900"/>
                </a:solidFill>
              </a:rPr>
              <a:t> </a:t>
            </a:r>
            <a:r>
              <a:rPr lang="ru-RU" sz="2800" dirty="0"/>
              <a:t>- менее </a:t>
            </a:r>
            <a:r>
              <a:rPr lang="ru-RU" sz="2800" dirty="0" smtClean="0"/>
              <a:t>двух заданий.</a:t>
            </a:r>
            <a:endParaRPr lang="en-US" sz="2800" dirty="0"/>
          </a:p>
          <a:p>
            <a:pPr eaLnBrk="0" hangingPunct="0"/>
            <a:endParaRPr lang="en-US" sz="1600" dirty="0">
              <a:solidFill>
                <a:srgbClr val="0099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4624E-6 L -0.17708 4.0462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526E-6 L -0.17708 -0.00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42775E-6 L -0.69791 -0.00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96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78035E-7 L -0.44461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40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771800" y="764704"/>
            <a:ext cx="5328592" cy="7658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Рефлексия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80889" y="1780205"/>
            <a:ext cx="70777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990000"/>
                </a:solidFill>
                <a:latin typeface="+mn-lt"/>
              </a:rPr>
              <a:t>Закончите </a:t>
            </a:r>
            <a:r>
              <a:rPr lang="ru-RU" sz="3600" b="1" dirty="0">
                <a:solidFill>
                  <a:srgbClr val="990000"/>
                </a:solidFill>
                <a:latin typeface="+mn-lt"/>
              </a:rPr>
              <a:t>фразу:</a:t>
            </a:r>
          </a:p>
          <a:p>
            <a:pPr lvl="0">
              <a:lnSpc>
                <a:spcPct val="150000"/>
              </a:lnSpc>
            </a:pPr>
            <a:r>
              <a:rPr lang="ru-RU" sz="3600" b="1" dirty="0">
                <a:latin typeface="+mn-lt"/>
              </a:rPr>
              <a:t>Я </a:t>
            </a:r>
            <a:r>
              <a:rPr lang="ru-RU" sz="3600" b="1" dirty="0" smtClean="0">
                <a:latin typeface="+mn-lt"/>
              </a:rPr>
              <a:t>сегодня повторил …</a:t>
            </a:r>
          </a:p>
          <a:p>
            <a:pPr lvl="0">
              <a:lnSpc>
                <a:spcPct val="150000"/>
              </a:lnSpc>
            </a:pPr>
            <a:r>
              <a:rPr lang="ru-RU" sz="3600" b="1" dirty="0" smtClean="0">
                <a:latin typeface="+mn-lt"/>
              </a:rPr>
              <a:t>Я сегодня узнал </a:t>
            </a:r>
            <a:r>
              <a:rPr lang="ru-RU" sz="3600" b="1" dirty="0">
                <a:latin typeface="+mn-lt"/>
              </a:rPr>
              <a:t>…</a:t>
            </a:r>
          </a:p>
          <a:p>
            <a:pPr lvl="0">
              <a:lnSpc>
                <a:spcPct val="150000"/>
              </a:lnSpc>
            </a:pPr>
            <a:r>
              <a:rPr lang="ru-RU" sz="3600" b="1" dirty="0">
                <a:latin typeface="+mn-lt"/>
              </a:rPr>
              <a:t>Я </a:t>
            </a:r>
            <a:r>
              <a:rPr lang="ru-RU" sz="3600" b="1" dirty="0" smtClean="0">
                <a:latin typeface="+mn-lt"/>
              </a:rPr>
              <a:t>сегодня научился </a:t>
            </a:r>
            <a:r>
              <a:rPr lang="ru-RU" sz="3600" b="1" dirty="0">
                <a:latin typeface="+mn-lt"/>
              </a:rPr>
              <a:t>…</a:t>
            </a:r>
          </a:p>
          <a:p>
            <a:pPr lvl="0">
              <a:lnSpc>
                <a:spcPct val="150000"/>
              </a:lnSpc>
            </a:pPr>
            <a:r>
              <a:rPr lang="ru-RU" sz="3600" b="1" dirty="0">
                <a:latin typeface="+mn-lt"/>
              </a:rPr>
              <a:t>У </a:t>
            </a:r>
            <a:r>
              <a:rPr lang="ru-RU" sz="3600" b="1" dirty="0" smtClean="0">
                <a:latin typeface="+mn-lt"/>
              </a:rPr>
              <a:t>меня возникли </a:t>
            </a:r>
            <a:r>
              <a:rPr lang="ru-RU" sz="3600" b="1" dirty="0">
                <a:latin typeface="+mn-lt"/>
              </a:rPr>
              <a:t>затруднения </a:t>
            </a:r>
            <a:r>
              <a:rPr lang="ru-RU" sz="3600" b="1" dirty="0" smtClean="0">
                <a:latin typeface="+mn-lt"/>
              </a:rPr>
              <a:t>…</a:t>
            </a:r>
            <a:endParaRPr lang="ru-RU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26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907704" y="764704"/>
            <a:ext cx="6912768" cy="765868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Домашнее задание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2060848"/>
            <a:ext cx="7128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 smtClean="0">
                <a:cs typeface="Arial" pitchFamily="34" charset="0"/>
              </a:rPr>
              <a:t>п. 30 (стр. 70),</a:t>
            </a: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cs typeface="Arial" pitchFamily="34" charset="0"/>
              </a:rPr>
              <a:t>на карточке выбрать задания любого уровня и выполнить их </a:t>
            </a:r>
            <a:endParaRPr lang="ru-RU" sz="36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7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11" y="-1588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21113326">
            <a:off x="915626" y="1647020"/>
            <a:ext cx="756681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eaLnBrk="0" hangingPunct="0">
              <a:defRPr/>
            </a:pPr>
            <a:r>
              <a:rPr lang="ru-RU" sz="72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Спасибо</a:t>
            </a:r>
          </a:p>
          <a:p>
            <a:pPr algn="ctr" eaLnBrk="0" hangingPunct="0">
              <a:defRPr/>
            </a:pPr>
            <a:r>
              <a:rPr lang="ru-RU" sz="72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За урок!</a:t>
            </a:r>
          </a:p>
        </p:txBody>
      </p:sp>
    </p:spTree>
    <p:extLst>
      <p:ext uri="{BB962C8B-B14F-4D97-AF65-F5344CB8AC3E}">
        <p14:creationId xmlns:p14="http://schemas.microsoft.com/office/powerpoint/2010/main" val="14642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Группа 66"/>
          <p:cNvGrpSpPr/>
          <p:nvPr/>
        </p:nvGrpSpPr>
        <p:grpSpPr>
          <a:xfrm>
            <a:off x="2627784" y="2511516"/>
            <a:ext cx="5092429" cy="2788918"/>
            <a:chOff x="0" y="151427"/>
            <a:chExt cx="2371725" cy="763327"/>
          </a:xfrm>
        </p:grpSpPr>
        <p:cxnSp>
          <p:nvCxnSpPr>
            <p:cNvPr id="68" name="Прямая соединительная линия 67"/>
            <p:cNvCxnSpPr/>
            <p:nvPr/>
          </p:nvCxnSpPr>
          <p:spPr>
            <a:xfrm>
              <a:off x="0" y="895350"/>
              <a:ext cx="237172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69" name="Прямая соединительная линия 68"/>
            <p:cNvCxnSpPr/>
            <p:nvPr/>
          </p:nvCxnSpPr>
          <p:spPr>
            <a:xfrm flipV="1">
              <a:off x="1076325" y="151427"/>
              <a:ext cx="771525" cy="743619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70" name="Надпись 2"/>
            <p:cNvSpPr txBox="1">
              <a:spLocks noChangeArrowheads="1"/>
            </p:cNvSpPr>
            <p:nvPr/>
          </p:nvSpPr>
          <p:spPr bwMode="auto">
            <a:xfrm>
              <a:off x="919163" y="749673"/>
              <a:ext cx="266699" cy="136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1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1" name="Надпись 2"/>
            <p:cNvSpPr txBox="1">
              <a:spLocks noChangeArrowheads="1"/>
            </p:cNvSpPr>
            <p:nvPr/>
          </p:nvSpPr>
          <p:spPr bwMode="auto">
            <a:xfrm>
              <a:off x="1206772" y="748373"/>
              <a:ext cx="314325" cy="166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2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97" name="Заголовок 1"/>
          <p:cNvSpPr txBox="1">
            <a:spLocks/>
          </p:cNvSpPr>
          <p:nvPr/>
        </p:nvSpPr>
        <p:spPr>
          <a:xfrm>
            <a:off x="2309811" y="878483"/>
            <a:ext cx="6343251" cy="666882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lang="ru-RU" sz="3600" b="1" cap="all" spc="5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разминка</a:t>
            </a:r>
            <a:endParaRPr kumimoji="0" lang="ru-RU" sz="3600" b="1" i="0" u="none" strike="noStrike" kern="1200" cap="all" spc="500" normalizeH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2078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2" name="Группа 71"/>
          <p:cNvGrpSpPr/>
          <p:nvPr/>
        </p:nvGrpSpPr>
        <p:grpSpPr>
          <a:xfrm>
            <a:off x="1835696" y="2164316"/>
            <a:ext cx="5568384" cy="3568940"/>
            <a:chOff x="0" y="78519"/>
            <a:chExt cx="2200275" cy="1416906"/>
          </a:xfrm>
        </p:grpSpPr>
        <p:cxnSp>
          <p:nvCxnSpPr>
            <p:cNvPr id="73" name="Прямая соединительная линия 72"/>
            <p:cNvCxnSpPr/>
            <p:nvPr/>
          </p:nvCxnSpPr>
          <p:spPr>
            <a:xfrm>
              <a:off x="38100" y="619125"/>
              <a:ext cx="216217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0" y="1171575"/>
              <a:ext cx="216217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75" name="Прямая соединительная линия 74"/>
            <p:cNvCxnSpPr/>
            <p:nvPr/>
          </p:nvCxnSpPr>
          <p:spPr>
            <a:xfrm flipH="1">
              <a:off x="552450" y="180975"/>
              <a:ext cx="1285875" cy="131445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76" name="Поле 16"/>
            <p:cNvSpPr txBox="1"/>
            <p:nvPr/>
          </p:nvSpPr>
          <p:spPr>
            <a:xfrm>
              <a:off x="1024309" y="988534"/>
              <a:ext cx="212328" cy="192424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1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7" name="Поле 17"/>
            <p:cNvSpPr txBox="1"/>
            <p:nvPr/>
          </p:nvSpPr>
          <p:spPr>
            <a:xfrm>
              <a:off x="1536464" y="437672"/>
              <a:ext cx="210249" cy="219230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2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8" name="Поле 18"/>
            <p:cNvSpPr txBox="1"/>
            <p:nvPr/>
          </p:nvSpPr>
          <p:spPr>
            <a:xfrm>
              <a:off x="0" y="409084"/>
              <a:ext cx="187340" cy="18145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 smtClean="0">
                  <a:effectLst/>
                  <a:latin typeface="Times New Roman"/>
                  <a:ea typeface="Times New Roman"/>
                </a:rPr>
                <a:t>a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79" name="Поле 19"/>
            <p:cNvSpPr txBox="1"/>
            <p:nvPr/>
          </p:nvSpPr>
          <p:spPr>
            <a:xfrm>
              <a:off x="0" y="972499"/>
              <a:ext cx="187340" cy="17987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 smtClean="0">
                  <a:effectLst/>
                  <a:latin typeface="Times New Roman"/>
                  <a:ea typeface="Times New Roman"/>
                </a:rPr>
                <a:t>b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0" name="Поле 20"/>
            <p:cNvSpPr txBox="1"/>
            <p:nvPr/>
          </p:nvSpPr>
          <p:spPr>
            <a:xfrm>
              <a:off x="1661713" y="78519"/>
              <a:ext cx="176612" cy="21621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 smtClean="0">
                  <a:effectLst/>
                  <a:latin typeface="Times New Roman"/>
                  <a:ea typeface="Times New Roman"/>
                </a:rPr>
                <a:t>c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34" name="Заголовок 1"/>
          <p:cNvSpPr txBox="1">
            <a:spLocks/>
          </p:cNvSpPr>
          <p:nvPr/>
        </p:nvSpPr>
        <p:spPr>
          <a:xfrm>
            <a:off x="2309811" y="878483"/>
            <a:ext cx="6343251" cy="666882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r>
              <a:rPr lang="ru-RU" sz="36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Разминка</a:t>
            </a:r>
          </a:p>
        </p:txBody>
      </p:sp>
    </p:spTree>
    <p:extLst>
      <p:ext uri="{BB962C8B-B14F-4D97-AF65-F5344CB8AC3E}">
        <p14:creationId xmlns:p14="http://schemas.microsoft.com/office/powerpoint/2010/main" val="114170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1" name="Группа 80"/>
          <p:cNvGrpSpPr/>
          <p:nvPr/>
        </p:nvGrpSpPr>
        <p:grpSpPr>
          <a:xfrm>
            <a:off x="2051721" y="2348879"/>
            <a:ext cx="5256584" cy="3519944"/>
            <a:chOff x="0" y="-28194"/>
            <a:chExt cx="1933575" cy="1378198"/>
          </a:xfrm>
        </p:grpSpPr>
        <p:cxnSp>
          <p:nvCxnSpPr>
            <p:cNvPr id="82" name="Прямая соединительная линия 81"/>
            <p:cNvCxnSpPr/>
            <p:nvPr/>
          </p:nvCxnSpPr>
          <p:spPr>
            <a:xfrm flipH="1">
              <a:off x="266700" y="47625"/>
              <a:ext cx="781050" cy="127635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83" name="Прямая соединительная линия 82"/>
            <p:cNvCxnSpPr/>
            <p:nvPr/>
          </p:nvCxnSpPr>
          <p:spPr>
            <a:xfrm>
              <a:off x="0" y="771525"/>
              <a:ext cx="193357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84" name="Прямая соединительная линия 83"/>
            <p:cNvCxnSpPr/>
            <p:nvPr/>
          </p:nvCxnSpPr>
          <p:spPr>
            <a:xfrm flipH="1">
              <a:off x="896808" y="73654"/>
              <a:ext cx="781050" cy="127635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85" name="Поле 27"/>
            <p:cNvSpPr txBox="1"/>
            <p:nvPr/>
          </p:nvSpPr>
          <p:spPr>
            <a:xfrm>
              <a:off x="688670" y="581787"/>
              <a:ext cx="168032" cy="17945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1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6" name="Поле 28"/>
            <p:cNvSpPr txBox="1"/>
            <p:nvPr/>
          </p:nvSpPr>
          <p:spPr>
            <a:xfrm>
              <a:off x="1033005" y="761238"/>
              <a:ext cx="192864" cy="197358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2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7" name="Поле 29"/>
            <p:cNvSpPr txBox="1"/>
            <p:nvPr/>
          </p:nvSpPr>
          <p:spPr>
            <a:xfrm>
              <a:off x="875843" y="-28194"/>
              <a:ext cx="157162" cy="225552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 smtClean="0">
                  <a:effectLst/>
                  <a:latin typeface="Times New Roman"/>
                  <a:ea typeface="Times New Roman"/>
                </a:rPr>
                <a:t>a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8" name="Поле 30"/>
            <p:cNvSpPr txBox="1"/>
            <p:nvPr/>
          </p:nvSpPr>
          <p:spPr>
            <a:xfrm>
              <a:off x="1511539" y="-10925"/>
              <a:ext cx="157162" cy="20828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 smtClean="0">
                  <a:effectLst/>
                  <a:latin typeface="Times New Roman"/>
                  <a:ea typeface="Times New Roman"/>
                </a:rPr>
                <a:t>b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89" name="Поле 31"/>
            <p:cNvSpPr txBox="1"/>
            <p:nvPr/>
          </p:nvSpPr>
          <p:spPr>
            <a:xfrm>
              <a:off x="9525" y="581787"/>
              <a:ext cx="171450" cy="227838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 smtClean="0">
                  <a:effectLst/>
                  <a:latin typeface="Times New Roman"/>
                  <a:ea typeface="Times New Roman"/>
                </a:rPr>
                <a:t>c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8" name="Заголовок 1"/>
          <p:cNvSpPr txBox="1">
            <a:spLocks/>
          </p:cNvSpPr>
          <p:nvPr/>
        </p:nvSpPr>
        <p:spPr>
          <a:xfrm>
            <a:off x="2309811" y="878483"/>
            <a:ext cx="6343251" cy="666882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lang="ru-RU" sz="36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Разминка</a:t>
            </a:r>
          </a:p>
        </p:txBody>
      </p:sp>
    </p:spTree>
    <p:extLst>
      <p:ext uri="{BB962C8B-B14F-4D97-AF65-F5344CB8AC3E}">
        <p14:creationId xmlns:p14="http://schemas.microsoft.com/office/powerpoint/2010/main" val="10954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0" name="Группа 89"/>
          <p:cNvGrpSpPr/>
          <p:nvPr/>
        </p:nvGrpSpPr>
        <p:grpSpPr>
          <a:xfrm>
            <a:off x="1691680" y="2348880"/>
            <a:ext cx="5976664" cy="3096345"/>
            <a:chOff x="0" y="0"/>
            <a:chExt cx="1933575" cy="844166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>
              <a:off x="0" y="838200"/>
              <a:ext cx="1933575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92" name="Прямая соединительная линия 91"/>
            <p:cNvCxnSpPr/>
            <p:nvPr/>
          </p:nvCxnSpPr>
          <p:spPr>
            <a:xfrm flipV="1">
              <a:off x="876300" y="247650"/>
              <a:ext cx="971550" cy="59055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93" name="Прямая соединительная линия 92"/>
            <p:cNvCxnSpPr/>
            <p:nvPr/>
          </p:nvCxnSpPr>
          <p:spPr>
            <a:xfrm flipH="1" flipV="1">
              <a:off x="781050" y="0"/>
              <a:ext cx="95250" cy="83820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94" name="Поле 292"/>
            <p:cNvSpPr txBox="1"/>
            <p:nvPr/>
          </p:nvSpPr>
          <p:spPr>
            <a:xfrm>
              <a:off x="740095" y="700903"/>
              <a:ext cx="168452" cy="143263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2800" b="1" kern="800" dirty="0">
                  <a:effectLst/>
                  <a:latin typeface="Times New Roman"/>
                  <a:ea typeface="Times New Roman"/>
                </a:rPr>
                <a:t>1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5" name="Поле 293"/>
            <p:cNvSpPr txBox="1"/>
            <p:nvPr/>
          </p:nvSpPr>
          <p:spPr>
            <a:xfrm>
              <a:off x="1071620" y="694937"/>
              <a:ext cx="157163" cy="109965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>
                  <a:effectLst/>
                  <a:latin typeface="Times New Roman"/>
                  <a:ea typeface="Times New Roman"/>
                </a:rPr>
                <a:t>2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96" name="Поле 294"/>
            <p:cNvSpPr txBox="1"/>
            <p:nvPr/>
          </p:nvSpPr>
          <p:spPr>
            <a:xfrm>
              <a:off x="890631" y="627153"/>
              <a:ext cx="157163" cy="158117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2800" b="1" kern="800" dirty="0">
                  <a:effectLst/>
                  <a:latin typeface="Times New Roman"/>
                  <a:ea typeface="Times New Roman"/>
                </a:rPr>
                <a:t>3</a:t>
              </a:r>
              <a:endParaRPr lang="ru-RU" sz="2800" kern="800" dirty="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8" name="Заголовок 1"/>
          <p:cNvSpPr txBox="1">
            <a:spLocks/>
          </p:cNvSpPr>
          <p:nvPr/>
        </p:nvSpPr>
        <p:spPr>
          <a:xfrm>
            <a:off x="2309811" y="878483"/>
            <a:ext cx="6343251" cy="666882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r>
              <a:rPr lang="ru-RU" sz="36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Разминка</a:t>
            </a:r>
          </a:p>
        </p:txBody>
      </p:sp>
    </p:spTree>
    <p:extLst>
      <p:ext uri="{BB962C8B-B14F-4D97-AF65-F5344CB8AC3E}">
        <p14:creationId xmlns:p14="http://schemas.microsoft.com/office/powerpoint/2010/main" val="32877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332656"/>
            <a:ext cx="7668344" cy="666882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Практическая работа № 1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543991" y="2046558"/>
            <a:ext cx="7348489" cy="4262761"/>
          </a:xfrm>
          <a:prstGeom prst="rect">
            <a:avLst/>
          </a:prstGeom>
        </p:spPr>
        <p:txBody>
          <a:bodyPr/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cs typeface="Arial" pitchFamily="34" charset="0"/>
              </a:rPr>
              <a:t>Выберите треугольники, которые лежат у вас на столе (1 группа - остроугольные, 2 группа – прямоугольные, 3 группа – тупоугольные). 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cs typeface="Arial" pitchFamily="34" charset="0"/>
              </a:rPr>
              <a:t>Обозначьте углы этих треугольников цифрами.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cs typeface="Arial" pitchFamily="34" charset="0"/>
              </a:rPr>
              <a:t>Измерьте их с помощью транспортира, результаты измерений занесите в таблицу.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cs typeface="Arial" pitchFamily="34" charset="0"/>
              </a:rPr>
              <a:t>Найдите сумму этих углов, результаты впишите в таблицу.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2400" b="1" dirty="0" smtClean="0">
                <a:cs typeface="Arial" pitchFamily="34" charset="0"/>
              </a:rPr>
              <a:t>Сделайте вывод.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uLnTx/>
              <a:uFillTx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215562"/>
            <a:ext cx="68802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Опытным путем определите, чему равна сумма углов треугольника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WordArt 9"/>
          <p:cNvSpPr>
            <a:spLocks noChangeArrowheads="1" noChangeShapeType="1" noTextEdit="1"/>
          </p:cNvSpPr>
          <p:nvPr/>
        </p:nvSpPr>
        <p:spPr bwMode="auto">
          <a:xfrm>
            <a:off x="1475656" y="1974709"/>
            <a:ext cx="6840537" cy="1005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  <a:cs typeface="Arial"/>
              </a:rPr>
              <a:t>Сумма </a:t>
            </a:r>
            <a:r>
              <a:rPr lang="ru-RU" sz="4400" b="1" kern="1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  <a:cs typeface="Arial"/>
              </a:rPr>
              <a:t>углов</a:t>
            </a:r>
            <a:endParaRPr lang="ru-RU" sz="4400" b="1" kern="1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  <a:cs typeface="Arial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663899" y="3428999"/>
            <a:ext cx="4464050" cy="700329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  <a:cs typeface="Arial"/>
              </a:rPr>
              <a:t>треугольника</a:t>
            </a:r>
          </a:p>
        </p:txBody>
      </p:sp>
    </p:spTree>
    <p:extLst>
      <p:ext uri="{BB962C8B-B14F-4D97-AF65-F5344CB8AC3E}">
        <p14:creationId xmlns:p14="http://schemas.microsoft.com/office/powerpoint/2010/main" val="6421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1547664" y="2132856"/>
            <a:ext cx="7272808" cy="402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sz="2800" b="1" dirty="0" smtClean="0"/>
              <a:t>Отметьте в тетради точку.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sz="2800" b="1" dirty="0" smtClean="0"/>
              <a:t>Оторвите углы треугольника.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sz="2800" b="1" dirty="0" smtClean="0"/>
              <a:t>Приложите их друг к другу так, чтобы их вершины были в этой точке.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sz="2800" b="1" dirty="0" smtClean="0"/>
              <a:t>Какой угол получили?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sz="2800" b="1" dirty="0" smtClean="0"/>
              <a:t>Какова градусная мера этого угла?</a:t>
            </a:r>
          </a:p>
          <a:p>
            <a:pPr marL="457200" indent="-457200" algn="just">
              <a:lnSpc>
                <a:spcPct val="114000"/>
              </a:lnSpc>
              <a:buFont typeface="+mj-lt"/>
              <a:buAutoNum type="arabicPeriod"/>
            </a:pPr>
            <a:r>
              <a:rPr lang="ru-RU" sz="2800" b="1" dirty="0" smtClean="0"/>
              <a:t>Сделайте вывод.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78414" y="332656"/>
            <a:ext cx="7668344" cy="666882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lang="ru-RU" sz="2800" b="1" cap="all" spc="5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Практическая работа № 2</a:t>
            </a:r>
          </a:p>
        </p:txBody>
      </p:sp>
    </p:spTree>
    <p:extLst>
      <p:ext uri="{BB962C8B-B14F-4D97-AF65-F5344CB8AC3E}">
        <p14:creationId xmlns:p14="http://schemas.microsoft.com/office/powerpoint/2010/main" val="140174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1475656" y="1340768"/>
            <a:ext cx="74667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3399"/>
                </a:solidFill>
                <a:latin typeface="Bookman Old Style" pitchFamily="18" charset="0"/>
              </a:rPr>
              <a:t>Теорема:</a:t>
            </a:r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 Сумма углов треугольника равна 180</a:t>
            </a:r>
            <a:r>
              <a:rPr lang="ru-RU" sz="4000" b="1" baseline="30000" dirty="0" smtClean="0">
                <a:solidFill>
                  <a:srgbClr val="FF0000"/>
                </a:solidFill>
                <a:latin typeface="Bookman Old Style" pitchFamily="18" charset="0"/>
              </a:rPr>
              <a:t>0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1547664" y="2975369"/>
            <a:ext cx="73227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3399"/>
                </a:solidFill>
                <a:latin typeface="Bookman Old Style" pitchFamily="18" charset="0"/>
              </a:rPr>
              <a:t>Доказательство теоремы: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Управляющая кнопка: фильм 6">
            <a:hlinkClick r:id="rId4" action="ppaction://hlinkfile" highlightClick="1"/>
          </p:cNvPr>
          <p:cNvSpPr/>
          <p:nvPr/>
        </p:nvSpPr>
        <p:spPr>
          <a:xfrm>
            <a:off x="8244408" y="5517232"/>
            <a:ext cx="360040" cy="432048"/>
          </a:xfrm>
          <a:prstGeom prst="actionButtonMovi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92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Литература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3</Template>
  <TotalTime>2328</TotalTime>
  <Words>674</Words>
  <Application>Microsoft Office PowerPoint</Application>
  <PresentationFormat>Экран (4:3)</PresentationFormat>
  <Paragraphs>159</Paragraphs>
  <Slides>16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Литература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user</cp:lastModifiedBy>
  <cp:revision>187</cp:revision>
  <dcterms:created xsi:type="dcterms:W3CDTF">2010-12-11T18:03:11Z</dcterms:created>
  <dcterms:modified xsi:type="dcterms:W3CDTF">2018-03-21T08:24:07Z</dcterms:modified>
  <cp:category>шаблоны к Powerpoint</cp:category>
</cp:coreProperties>
</file>